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9C4"/>
    <a:srgbClr val="FED080"/>
    <a:srgbClr val="D7EEEE"/>
    <a:srgbClr val="A4DBD9"/>
    <a:srgbClr val="949AAA"/>
    <a:srgbClr val="FBD0C4"/>
    <a:srgbClr val="F69787"/>
    <a:srgbClr val="D5ECDB"/>
    <a:srgbClr val="A2D5B2"/>
    <a:srgbClr val="F4EC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7410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8928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6798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872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3700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7898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9482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3309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043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9996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5695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2245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AD61EB7-6918-8FBC-A262-5704A8656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9" b="7529"/>
          <a:stretch/>
        </p:blipFill>
        <p:spPr>
          <a:xfrm>
            <a:off x="574156" y="646545"/>
            <a:ext cx="7995688" cy="4523985"/>
          </a:xfrm>
          <a:prstGeom prst="roundRect">
            <a:avLst>
              <a:gd name="adj" fmla="val 3439"/>
            </a:avLst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4CAD55B3-4C13-FEE2-1CF0-54262607C747}"/>
              </a:ext>
            </a:extLst>
          </p:cNvPr>
          <p:cNvSpPr/>
          <p:nvPr/>
        </p:nvSpPr>
        <p:spPr>
          <a:xfrm>
            <a:off x="0" y="1"/>
            <a:ext cx="9144000" cy="572654"/>
          </a:xfrm>
          <a:prstGeom prst="roundRect">
            <a:avLst>
              <a:gd name="adj" fmla="val 0"/>
            </a:avLst>
          </a:prstGeom>
          <a:solidFill>
            <a:srgbClr val="949AAA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6F69FA43-5F97-7D73-A0CC-E7B22B04FE3D}"/>
              </a:ext>
            </a:extLst>
          </p:cNvPr>
          <p:cNvCxnSpPr>
            <a:stCxn id="10" idx="1"/>
          </p:cNvCxnSpPr>
          <p:nvPr/>
        </p:nvCxnSpPr>
        <p:spPr>
          <a:xfrm>
            <a:off x="0" y="286328"/>
            <a:ext cx="9039396" cy="0"/>
          </a:xfrm>
          <a:prstGeom prst="line">
            <a:avLst/>
          </a:prstGeom>
          <a:ln w="38100">
            <a:solidFill>
              <a:srgbClr val="F4ECE0"/>
            </a:soli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E1FDDC9-F9BE-495B-DF00-D381D871105A}"/>
              </a:ext>
            </a:extLst>
          </p:cNvPr>
          <p:cNvSpPr txBox="1"/>
          <p:nvPr/>
        </p:nvSpPr>
        <p:spPr>
          <a:xfrm>
            <a:off x="3343563" y="73891"/>
            <a:ext cx="2456872" cy="436009"/>
          </a:xfrm>
          <a:prstGeom prst="flowChartTerminator">
            <a:avLst/>
          </a:prstGeom>
          <a:solidFill>
            <a:srgbClr val="F4ECE0"/>
          </a:solidFill>
        </p:spPr>
        <p:txBody>
          <a:bodyPr wrap="square" tIns="36000" bIns="36000" anchor="ctr" anchorCtr="1">
            <a:noAutofit/>
          </a:bodyPr>
          <a:lstStyle/>
          <a:p>
            <a:pPr algn="ctr" latinLnBrk="1">
              <a:lnSpc>
                <a:spcPts val="3500"/>
              </a:lnSpc>
            </a:pPr>
            <a:r>
              <a:rPr lang="ko-KR" altLang="en-US" sz="2300" b="1" i="0" u="none" strike="noStrike" baseline="0" dirty="0">
                <a:solidFill>
                  <a:srgbClr val="949AAA"/>
                </a:solidFill>
                <a:latin typeface="+mn-ea"/>
              </a:rPr>
              <a:t>기원전 </a:t>
            </a:r>
            <a:r>
              <a:rPr lang="en-US" altLang="ko-KR" sz="2300" b="1" i="0" u="none" strike="noStrike" baseline="0" dirty="0">
                <a:solidFill>
                  <a:srgbClr val="949AAA"/>
                </a:solidFill>
                <a:latin typeface="+mn-ea"/>
              </a:rPr>
              <a:t>3</a:t>
            </a:r>
            <a:r>
              <a:rPr lang="ko-KR" altLang="en-US" sz="2300" b="1" i="0" u="none" strike="noStrike" baseline="0" dirty="0">
                <a:solidFill>
                  <a:srgbClr val="949AAA"/>
                </a:solidFill>
                <a:latin typeface="+mn-ea"/>
              </a:rPr>
              <a:t>세기</a:t>
            </a:r>
            <a:endParaRPr lang="ko-KR" altLang="en-US" sz="2300" b="1" dirty="0">
              <a:solidFill>
                <a:srgbClr val="949AAA"/>
              </a:solidFill>
              <a:latin typeface="+mn-ea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7E53DFE4-453B-60E1-E97D-32937E101661}"/>
              </a:ext>
            </a:extLst>
          </p:cNvPr>
          <p:cNvSpPr/>
          <p:nvPr/>
        </p:nvSpPr>
        <p:spPr>
          <a:xfrm>
            <a:off x="-1" y="5281471"/>
            <a:ext cx="9143999" cy="1576528"/>
          </a:xfrm>
          <a:prstGeom prst="roundRect">
            <a:avLst>
              <a:gd name="adj" fmla="val 0"/>
            </a:avLst>
          </a:prstGeom>
          <a:solidFill>
            <a:srgbClr val="DADCE1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E028F5-3219-9470-DB2A-4431D9D477F3}"/>
              </a:ext>
            </a:extLst>
          </p:cNvPr>
          <p:cNvSpPr txBox="1"/>
          <p:nvPr/>
        </p:nvSpPr>
        <p:spPr>
          <a:xfrm>
            <a:off x="113836" y="5370056"/>
            <a:ext cx="8925560" cy="1399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ctr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자동 하인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(Automatic Servant)</a:t>
            </a:r>
          </a:p>
          <a:p>
            <a:pPr algn="ctr" latinLnBrk="1">
              <a:lnSpc>
                <a:spcPts val="3500"/>
              </a:lnSpc>
            </a:pPr>
            <a:r>
              <a:rPr lang="ko-KR" altLang="en-US" sz="2600" i="0" u="none" strike="noStrike" baseline="0" dirty="0">
                <a:solidFill>
                  <a:srgbClr val="221E1F"/>
                </a:solidFill>
                <a:latin typeface="+mn-ea"/>
              </a:rPr>
              <a:t>로봇 개념의 시초라고 볼 수 있으며</a:t>
            </a:r>
            <a:r>
              <a:rPr lang="en-US" altLang="ko-KR" sz="2600" i="0" u="none" strike="noStrike" baseline="0" dirty="0">
                <a:solidFill>
                  <a:srgbClr val="221E1F"/>
                </a:solidFill>
                <a:latin typeface="+mn-ea"/>
              </a:rPr>
              <a:t>, </a:t>
            </a:r>
            <a:br>
              <a:rPr lang="en-US" altLang="ko-KR" sz="2600" i="0" u="none" strike="noStrike" baseline="0" dirty="0">
                <a:solidFill>
                  <a:srgbClr val="221E1F"/>
                </a:solidFill>
                <a:latin typeface="+mn-ea"/>
              </a:rPr>
            </a:br>
            <a:r>
              <a:rPr lang="ko-KR" altLang="en-US" sz="2600" i="0" u="none" strike="noStrike" baseline="0" dirty="0">
                <a:solidFill>
                  <a:srgbClr val="221E1F"/>
                </a:solidFill>
                <a:latin typeface="+mn-ea"/>
              </a:rPr>
              <a:t>기원전 </a:t>
            </a:r>
            <a:r>
              <a:rPr lang="en-US" altLang="ko-KR" sz="2600" i="0" u="none" strike="noStrike" baseline="0" dirty="0">
                <a:solidFill>
                  <a:srgbClr val="221E1F"/>
                </a:solidFill>
                <a:latin typeface="+mn-ea"/>
              </a:rPr>
              <a:t>3</a:t>
            </a:r>
            <a:r>
              <a:rPr lang="ko-KR" altLang="en-US" sz="2600" i="0" u="none" strike="noStrike" baseline="0" dirty="0">
                <a:solidFill>
                  <a:srgbClr val="221E1F"/>
                </a:solidFill>
                <a:latin typeface="+mn-ea"/>
              </a:rPr>
              <a:t>세기 필론</a:t>
            </a:r>
            <a:r>
              <a:rPr lang="en-US" altLang="ko-KR" sz="2600" i="0" u="none" strike="noStrike" baseline="0" dirty="0">
                <a:solidFill>
                  <a:srgbClr val="221E1F"/>
                </a:solidFill>
                <a:latin typeface="+mn-ea"/>
              </a:rPr>
              <a:t>(Philon)</a:t>
            </a:r>
            <a:r>
              <a:rPr lang="ko-KR" altLang="en-US" sz="2600" i="0" u="none" strike="noStrike" baseline="0" dirty="0">
                <a:solidFill>
                  <a:srgbClr val="221E1F"/>
                </a:solidFill>
                <a:latin typeface="+mn-ea"/>
              </a:rPr>
              <a:t>에 의해 만들어짐</a:t>
            </a:r>
            <a:endParaRPr lang="ko-KR" altLang="en-US" sz="2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2926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AC3C5-1E34-F8ED-E960-5C61A3642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C12C92E0-79F4-B4BC-66A5-DB1376E333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86" b="11486"/>
          <a:stretch/>
        </p:blipFill>
        <p:spPr>
          <a:xfrm>
            <a:off x="574156" y="836807"/>
            <a:ext cx="7995688" cy="4523985"/>
          </a:xfrm>
          <a:prstGeom prst="roundRect">
            <a:avLst>
              <a:gd name="adj" fmla="val 3439"/>
            </a:avLst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133BCE67-F699-4C15-A924-4134A582019D}"/>
              </a:ext>
            </a:extLst>
          </p:cNvPr>
          <p:cNvSpPr/>
          <p:nvPr/>
        </p:nvSpPr>
        <p:spPr>
          <a:xfrm>
            <a:off x="0" y="1"/>
            <a:ext cx="9144000" cy="572654"/>
          </a:xfrm>
          <a:prstGeom prst="roundRect">
            <a:avLst>
              <a:gd name="adj" fmla="val 0"/>
            </a:avLst>
          </a:prstGeom>
          <a:solidFill>
            <a:srgbClr val="A2D5B2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AC65E6EB-7125-D70D-8476-33A1FF23A5F6}"/>
              </a:ext>
            </a:extLst>
          </p:cNvPr>
          <p:cNvCxnSpPr>
            <a:stCxn id="10" idx="1"/>
          </p:cNvCxnSpPr>
          <p:nvPr/>
        </p:nvCxnSpPr>
        <p:spPr>
          <a:xfrm>
            <a:off x="0" y="286328"/>
            <a:ext cx="9039396" cy="0"/>
          </a:xfrm>
          <a:prstGeom prst="line">
            <a:avLst/>
          </a:prstGeom>
          <a:ln w="38100">
            <a:solidFill>
              <a:srgbClr val="F4ECE0"/>
            </a:soli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AF2E38B-3E04-8B5E-2440-90EBC7A203D9}"/>
              </a:ext>
            </a:extLst>
          </p:cNvPr>
          <p:cNvSpPr txBox="1"/>
          <p:nvPr/>
        </p:nvSpPr>
        <p:spPr>
          <a:xfrm>
            <a:off x="3583709" y="73891"/>
            <a:ext cx="1976580" cy="436009"/>
          </a:xfrm>
          <a:prstGeom prst="flowChartTerminator">
            <a:avLst/>
          </a:prstGeom>
          <a:solidFill>
            <a:srgbClr val="F4ECE0"/>
          </a:solidFill>
        </p:spPr>
        <p:txBody>
          <a:bodyPr wrap="square" tIns="36000" bIns="36000" anchor="ctr" anchorCtr="0">
            <a:noAutofit/>
          </a:bodyPr>
          <a:lstStyle/>
          <a:p>
            <a:pPr algn="ctr" latinLnBrk="1">
              <a:lnSpc>
                <a:spcPts val="3500"/>
              </a:lnSpc>
            </a:pPr>
            <a:r>
              <a:rPr lang="en-US" altLang="ko-KR" sz="2300" b="1" i="0" u="none" strike="noStrike" baseline="0" dirty="0">
                <a:solidFill>
                  <a:srgbClr val="949AAA"/>
                </a:solidFill>
                <a:latin typeface="+mn-ea"/>
              </a:rPr>
              <a:t>1920</a:t>
            </a:r>
            <a:r>
              <a:rPr lang="ko-KR" altLang="en-US" sz="2300" b="1" i="0" u="none" strike="noStrike" baseline="0" dirty="0">
                <a:solidFill>
                  <a:srgbClr val="949AAA"/>
                </a:solidFill>
                <a:latin typeface="+mn-ea"/>
              </a:rPr>
              <a:t>년</a:t>
            </a:r>
            <a:endParaRPr lang="ko-KR" altLang="en-US" sz="2300" b="1" dirty="0">
              <a:solidFill>
                <a:srgbClr val="949AAA"/>
              </a:solidFill>
              <a:latin typeface="+mn-ea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1C124CB0-9AD3-5946-C73B-0E7DC892DB12}"/>
              </a:ext>
            </a:extLst>
          </p:cNvPr>
          <p:cNvSpPr/>
          <p:nvPr/>
        </p:nvSpPr>
        <p:spPr>
          <a:xfrm>
            <a:off x="-1" y="5624945"/>
            <a:ext cx="9143999" cy="1233053"/>
          </a:xfrm>
          <a:prstGeom prst="roundRect">
            <a:avLst>
              <a:gd name="adj" fmla="val 0"/>
            </a:avLst>
          </a:prstGeom>
          <a:solidFill>
            <a:srgbClr val="D5ECDB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4E6733-4966-25A2-49E6-53D239498E4A}"/>
              </a:ext>
            </a:extLst>
          </p:cNvPr>
          <p:cNvSpPr txBox="1"/>
          <p:nvPr/>
        </p:nvSpPr>
        <p:spPr>
          <a:xfrm>
            <a:off x="113836" y="5736196"/>
            <a:ext cx="8925560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ctr" latinLnBrk="1">
              <a:lnSpc>
                <a:spcPts val="3500"/>
              </a:lnSpc>
            </a:pP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R.U.R(Rossum’s Universal Robots)</a:t>
            </a:r>
          </a:p>
          <a:p>
            <a:pPr indent="176213" algn="ctr" latinLnBrk="1">
              <a:lnSpc>
                <a:spcPts val="3500"/>
              </a:lnSpc>
            </a:pPr>
            <a:r>
              <a:rPr lang="ko-KR" altLang="en-US" sz="2600" i="0" u="none" strike="noStrike" baseline="0" dirty="0">
                <a:solidFill>
                  <a:srgbClr val="221E1F"/>
                </a:solidFill>
                <a:latin typeface="+mn-ea"/>
              </a:rPr>
              <a:t>로봇이라는 용어가 처음 등장한 희곡</a:t>
            </a:r>
            <a:r>
              <a:rPr lang="en-US" altLang="ko-KR" sz="2600" i="0" u="none" strike="noStrike" baseline="0" dirty="0">
                <a:solidFill>
                  <a:srgbClr val="221E1F"/>
                </a:solidFill>
                <a:latin typeface="+mn-ea"/>
              </a:rPr>
              <a:t>(</a:t>
            </a:r>
            <a:r>
              <a:rPr lang="ko-KR" altLang="en-US" sz="2600" i="0" u="none" strike="noStrike" baseline="0" dirty="0">
                <a:solidFill>
                  <a:srgbClr val="221E1F"/>
                </a:solidFill>
                <a:latin typeface="+mn-ea"/>
              </a:rPr>
              <a:t>연극</a:t>
            </a:r>
            <a:r>
              <a:rPr lang="en-US" altLang="ko-KR" sz="2600" i="0" u="none" strike="noStrike" baseline="0" dirty="0">
                <a:solidFill>
                  <a:srgbClr val="221E1F"/>
                </a:solidFill>
                <a:latin typeface="+mn-ea"/>
              </a:rPr>
              <a:t>)</a:t>
            </a:r>
            <a:endParaRPr lang="ko-KR" altLang="en-US" sz="2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04595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D780D-DDD2-1638-F992-A40EAC9AF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718A5BF8-EDFE-2770-A064-3261E2E93548}"/>
              </a:ext>
            </a:extLst>
          </p:cNvPr>
          <p:cNvSpPr/>
          <p:nvPr/>
        </p:nvSpPr>
        <p:spPr>
          <a:xfrm>
            <a:off x="0" y="1"/>
            <a:ext cx="9144000" cy="572654"/>
          </a:xfrm>
          <a:prstGeom prst="roundRect">
            <a:avLst>
              <a:gd name="adj" fmla="val 0"/>
            </a:avLst>
          </a:prstGeom>
          <a:solidFill>
            <a:srgbClr val="F69787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C356D49D-4C17-1ABB-37AA-8EDD40FDA200}"/>
              </a:ext>
            </a:extLst>
          </p:cNvPr>
          <p:cNvCxnSpPr>
            <a:stCxn id="10" idx="1"/>
          </p:cNvCxnSpPr>
          <p:nvPr/>
        </p:nvCxnSpPr>
        <p:spPr>
          <a:xfrm>
            <a:off x="0" y="286328"/>
            <a:ext cx="9039396" cy="0"/>
          </a:xfrm>
          <a:prstGeom prst="line">
            <a:avLst/>
          </a:prstGeom>
          <a:ln w="38100">
            <a:solidFill>
              <a:srgbClr val="F4ECE0"/>
            </a:soli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CC1605EA-A1DD-8F88-F6B2-EBC61FD6D8FA}"/>
              </a:ext>
            </a:extLst>
          </p:cNvPr>
          <p:cNvSpPr/>
          <p:nvPr/>
        </p:nvSpPr>
        <p:spPr>
          <a:xfrm>
            <a:off x="-1" y="5810087"/>
            <a:ext cx="9143999" cy="1047911"/>
          </a:xfrm>
          <a:prstGeom prst="roundRect">
            <a:avLst>
              <a:gd name="adj" fmla="val 0"/>
            </a:avLst>
          </a:prstGeom>
          <a:solidFill>
            <a:srgbClr val="FBD0C4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D40431-C922-40A8-93E6-2704EFDFAEE0}"/>
              </a:ext>
            </a:extLst>
          </p:cNvPr>
          <p:cNvSpPr txBox="1"/>
          <p:nvPr/>
        </p:nvSpPr>
        <p:spPr>
          <a:xfrm>
            <a:off x="109218" y="5858783"/>
            <a:ext cx="8925560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ctr" latinLnBrk="1">
              <a:lnSpc>
                <a:spcPts val="3500"/>
              </a:lnSpc>
            </a:pP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ELSIE </a:t>
            </a: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로봇</a:t>
            </a:r>
          </a:p>
          <a:p>
            <a:pPr indent="176213" algn="ctr" latinLnBrk="1">
              <a:lnSpc>
                <a:spcPts val="3500"/>
              </a:lnSpc>
            </a:pPr>
            <a:r>
              <a:rPr lang="ko-KR" altLang="en-US" sz="2600" i="0" u="none" strike="noStrike" baseline="0" dirty="0">
                <a:solidFill>
                  <a:srgbClr val="221E1F"/>
                </a:solidFill>
                <a:latin typeface="+mn-ea"/>
              </a:rPr>
              <a:t>최초의 자율 주행 로봇</a:t>
            </a:r>
            <a:endParaRPr lang="ko-KR" altLang="en-US" sz="2600" dirty="0">
              <a:latin typeface="+mn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4C4A63-F5DA-0415-24B2-AE8287B330B9}"/>
              </a:ext>
            </a:extLst>
          </p:cNvPr>
          <p:cNvSpPr txBox="1"/>
          <p:nvPr/>
        </p:nvSpPr>
        <p:spPr>
          <a:xfrm>
            <a:off x="3583709" y="73891"/>
            <a:ext cx="1976580" cy="436009"/>
          </a:xfrm>
          <a:prstGeom prst="flowChartTerminator">
            <a:avLst/>
          </a:prstGeom>
          <a:solidFill>
            <a:srgbClr val="F4ECE0"/>
          </a:solidFill>
        </p:spPr>
        <p:txBody>
          <a:bodyPr wrap="square" tIns="36000" bIns="36000" anchor="ctr" anchorCtr="0">
            <a:noAutofit/>
          </a:bodyPr>
          <a:lstStyle/>
          <a:p>
            <a:pPr algn="ctr" latinLnBrk="1">
              <a:lnSpc>
                <a:spcPts val="3500"/>
              </a:lnSpc>
            </a:pPr>
            <a:r>
              <a:rPr lang="en-US" altLang="ko-KR" sz="2300" b="1" i="0" u="none" strike="noStrike" baseline="0" dirty="0">
                <a:solidFill>
                  <a:srgbClr val="949AAA"/>
                </a:solidFill>
                <a:latin typeface="+mn-ea"/>
              </a:rPr>
              <a:t>1948</a:t>
            </a:r>
            <a:r>
              <a:rPr lang="ko-KR" altLang="en-US" sz="2300" b="1" i="0" u="none" strike="noStrike" baseline="0" dirty="0">
                <a:solidFill>
                  <a:srgbClr val="949AAA"/>
                </a:solidFill>
                <a:latin typeface="+mn-ea"/>
              </a:rPr>
              <a:t>년</a:t>
            </a:r>
            <a:endParaRPr lang="ko-KR" altLang="en-US" sz="2300" b="1" dirty="0">
              <a:solidFill>
                <a:srgbClr val="949AAA"/>
              </a:solidFill>
              <a:latin typeface="+mn-ea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00A837E3-D110-09BF-C2D7-A0CC98A11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4" b="983"/>
          <a:stretch/>
        </p:blipFill>
        <p:spPr>
          <a:xfrm>
            <a:off x="1700721" y="693839"/>
            <a:ext cx="5742554" cy="499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979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28A1D-DA30-A2B2-4FB6-A721154A1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027F2AFD-E504-6B68-72D8-7159ADB10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7" b="7477"/>
          <a:stretch/>
        </p:blipFill>
        <p:spPr>
          <a:xfrm>
            <a:off x="574156" y="836807"/>
            <a:ext cx="7995688" cy="4523985"/>
          </a:xfrm>
          <a:prstGeom prst="roundRect">
            <a:avLst>
              <a:gd name="adj" fmla="val 3439"/>
            </a:avLst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7AB5FF79-DE8A-52CF-E472-EB56D8D7CB03}"/>
              </a:ext>
            </a:extLst>
          </p:cNvPr>
          <p:cNvSpPr/>
          <p:nvPr/>
        </p:nvSpPr>
        <p:spPr>
          <a:xfrm>
            <a:off x="0" y="1"/>
            <a:ext cx="9144000" cy="572654"/>
          </a:xfrm>
          <a:prstGeom prst="roundRect">
            <a:avLst>
              <a:gd name="adj" fmla="val 0"/>
            </a:avLst>
          </a:prstGeom>
          <a:solidFill>
            <a:srgbClr val="A4DBD9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1E43777B-5749-9DF5-397C-48AA13108787}"/>
              </a:ext>
            </a:extLst>
          </p:cNvPr>
          <p:cNvCxnSpPr>
            <a:stCxn id="10" idx="1"/>
          </p:cNvCxnSpPr>
          <p:nvPr/>
        </p:nvCxnSpPr>
        <p:spPr>
          <a:xfrm>
            <a:off x="0" y="286328"/>
            <a:ext cx="9039396" cy="0"/>
          </a:xfrm>
          <a:prstGeom prst="line">
            <a:avLst/>
          </a:prstGeom>
          <a:ln w="38100">
            <a:solidFill>
              <a:srgbClr val="F4ECE0"/>
            </a:soli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89EB452-C94A-99D0-A796-F9FF2CB5C13C}"/>
              </a:ext>
            </a:extLst>
          </p:cNvPr>
          <p:cNvSpPr txBox="1"/>
          <p:nvPr/>
        </p:nvSpPr>
        <p:spPr>
          <a:xfrm>
            <a:off x="3583709" y="73891"/>
            <a:ext cx="1976580" cy="436009"/>
          </a:xfrm>
          <a:prstGeom prst="flowChartTerminator">
            <a:avLst/>
          </a:prstGeom>
          <a:solidFill>
            <a:srgbClr val="F4ECE0"/>
          </a:solidFill>
        </p:spPr>
        <p:txBody>
          <a:bodyPr wrap="square" tIns="36000" bIns="36000" anchor="ctr" anchorCtr="0">
            <a:noAutofit/>
          </a:bodyPr>
          <a:lstStyle/>
          <a:p>
            <a:pPr algn="ctr" latinLnBrk="1">
              <a:lnSpc>
                <a:spcPts val="3500"/>
              </a:lnSpc>
            </a:pPr>
            <a:r>
              <a:rPr lang="en-US" altLang="ko-KR" sz="2300" b="1" i="0" u="none" strike="noStrike" baseline="0" dirty="0">
                <a:solidFill>
                  <a:srgbClr val="949AAA"/>
                </a:solidFill>
                <a:latin typeface="+mn-ea"/>
              </a:rPr>
              <a:t>1954</a:t>
            </a:r>
            <a:r>
              <a:rPr lang="ko-KR" altLang="en-US" sz="2300" b="1" i="0" u="none" strike="noStrike" baseline="0" dirty="0">
                <a:solidFill>
                  <a:srgbClr val="949AAA"/>
                </a:solidFill>
                <a:latin typeface="+mn-ea"/>
              </a:rPr>
              <a:t>년</a:t>
            </a:r>
            <a:endParaRPr lang="ko-KR" altLang="en-US" sz="2300" b="1" dirty="0">
              <a:solidFill>
                <a:srgbClr val="949AAA"/>
              </a:solidFill>
              <a:latin typeface="+mn-ea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E4CF4A9-ED4B-98D0-EDC8-0EC220D88880}"/>
              </a:ext>
            </a:extLst>
          </p:cNvPr>
          <p:cNvSpPr/>
          <p:nvPr/>
        </p:nvSpPr>
        <p:spPr>
          <a:xfrm>
            <a:off x="-1" y="5624945"/>
            <a:ext cx="9143999" cy="1233053"/>
          </a:xfrm>
          <a:prstGeom prst="roundRect">
            <a:avLst>
              <a:gd name="adj" fmla="val 0"/>
            </a:avLst>
          </a:prstGeom>
          <a:solidFill>
            <a:srgbClr val="D7EEEE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A6B140-50DC-C623-B1CF-8C387F2D5C8C}"/>
              </a:ext>
            </a:extLst>
          </p:cNvPr>
          <p:cNvSpPr txBox="1"/>
          <p:nvPr/>
        </p:nvSpPr>
        <p:spPr>
          <a:xfrm>
            <a:off x="113836" y="5736196"/>
            <a:ext cx="8925560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ctr" latinLnBrk="1">
              <a:lnSpc>
                <a:spcPts val="3500"/>
              </a:lnSpc>
            </a:pPr>
            <a:r>
              <a:rPr lang="ko-KR" altLang="en-US" sz="2600" b="1" i="0" u="none" strike="noStrike" baseline="0" dirty="0" err="1">
                <a:solidFill>
                  <a:srgbClr val="221E1F"/>
                </a:solidFill>
                <a:latin typeface="+mn-ea"/>
              </a:rPr>
              <a:t>유니메이트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(</a:t>
            </a:r>
            <a:r>
              <a:rPr lang="en-US" altLang="ko-KR" sz="2600" b="1" i="0" u="none" strike="noStrike" baseline="0" dirty="0" err="1">
                <a:solidFill>
                  <a:srgbClr val="221E1F"/>
                </a:solidFill>
                <a:latin typeface="+mn-ea"/>
              </a:rPr>
              <a:t>Unimate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)</a:t>
            </a:r>
          </a:p>
          <a:p>
            <a:pPr indent="176213" algn="ctr" latinLnBrk="1">
              <a:lnSpc>
                <a:spcPts val="3500"/>
              </a:lnSpc>
            </a:pPr>
            <a:r>
              <a:rPr lang="ko-KR" altLang="en-US" sz="2600" i="0" u="none" strike="noStrike" baseline="0" dirty="0">
                <a:solidFill>
                  <a:srgbClr val="221E1F"/>
                </a:solidFill>
                <a:latin typeface="+mn-ea"/>
              </a:rPr>
              <a:t>최초의 산업용 로봇</a:t>
            </a:r>
            <a:endParaRPr lang="ko-KR" altLang="en-US" sz="2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2267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736B35-9450-3490-2748-92D5C898D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FE2457FF-29B7-38CA-23F0-AB47D7655B3F}"/>
              </a:ext>
            </a:extLst>
          </p:cNvPr>
          <p:cNvSpPr/>
          <p:nvPr/>
        </p:nvSpPr>
        <p:spPr>
          <a:xfrm>
            <a:off x="0" y="1"/>
            <a:ext cx="9144000" cy="572654"/>
          </a:xfrm>
          <a:prstGeom prst="roundRect">
            <a:avLst>
              <a:gd name="adj" fmla="val 0"/>
            </a:avLst>
          </a:prstGeom>
          <a:solidFill>
            <a:srgbClr val="FED080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B5D3DB42-CF61-0DDA-FA42-D934BB79E96A}"/>
              </a:ext>
            </a:extLst>
          </p:cNvPr>
          <p:cNvCxnSpPr>
            <a:stCxn id="10" idx="1"/>
          </p:cNvCxnSpPr>
          <p:nvPr/>
        </p:nvCxnSpPr>
        <p:spPr>
          <a:xfrm>
            <a:off x="0" y="286328"/>
            <a:ext cx="9039396" cy="0"/>
          </a:xfrm>
          <a:prstGeom prst="line">
            <a:avLst/>
          </a:prstGeom>
          <a:ln w="38100">
            <a:solidFill>
              <a:srgbClr val="F4ECE0"/>
            </a:soli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9AAFC5A-67CA-6672-C2C0-F5F13EDB1863}"/>
              </a:ext>
            </a:extLst>
          </p:cNvPr>
          <p:cNvSpPr txBox="1"/>
          <p:nvPr/>
        </p:nvSpPr>
        <p:spPr>
          <a:xfrm>
            <a:off x="3583709" y="73891"/>
            <a:ext cx="1976580" cy="436009"/>
          </a:xfrm>
          <a:prstGeom prst="flowChartTerminator">
            <a:avLst/>
          </a:prstGeom>
          <a:solidFill>
            <a:srgbClr val="F4ECE0"/>
          </a:solidFill>
        </p:spPr>
        <p:txBody>
          <a:bodyPr wrap="square" tIns="36000" bIns="36000" anchor="ctr" anchorCtr="0">
            <a:noAutofit/>
          </a:bodyPr>
          <a:lstStyle/>
          <a:p>
            <a:pPr algn="ctr" latinLnBrk="1">
              <a:lnSpc>
                <a:spcPts val="3500"/>
              </a:lnSpc>
            </a:pPr>
            <a:r>
              <a:rPr lang="en-US" altLang="ko-KR" sz="2300" b="1" i="0" u="none" strike="noStrike" baseline="0" dirty="0">
                <a:solidFill>
                  <a:srgbClr val="949AAA"/>
                </a:solidFill>
                <a:latin typeface="+mn-ea"/>
              </a:rPr>
              <a:t>1970</a:t>
            </a:r>
            <a:r>
              <a:rPr lang="ko-KR" altLang="en-US" sz="2300" b="1" i="0" u="none" strike="noStrike" baseline="0" dirty="0">
                <a:solidFill>
                  <a:srgbClr val="949AAA"/>
                </a:solidFill>
                <a:latin typeface="+mn-ea"/>
              </a:rPr>
              <a:t>년</a:t>
            </a:r>
            <a:endParaRPr lang="ko-KR" altLang="en-US" sz="2300" b="1" dirty="0">
              <a:solidFill>
                <a:srgbClr val="949AAA"/>
              </a:solidFill>
              <a:latin typeface="+mn-ea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8E6FCC7-C4B7-F64E-A382-FFE5C33B49D2}"/>
              </a:ext>
            </a:extLst>
          </p:cNvPr>
          <p:cNvSpPr/>
          <p:nvPr/>
        </p:nvSpPr>
        <p:spPr>
          <a:xfrm>
            <a:off x="-1" y="5624945"/>
            <a:ext cx="9143999" cy="1233053"/>
          </a:xfrm>
          <a:prstGeom prst="roundRect">
            <a:avLst>
              <a:gd name="adj" fmla="val 0"/>
            </a:avLst>
          </a:prstGeom>
          <a:solidFill>
            <a:srgbClr val="FFE9C4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01F40F-D03B-0195-79D5-C588D6AF5C49}"/>
              </a:ext>
            </a:extLst>
          </p:cNvPr>
          <p:cNvSpPr txBox="1"/>
          <p:nvPr/>
        </p:nvSpPr>
        <p:spPr>
          <a:xfrm>
            <a:off x="113836" y="5736196"/>
            <a:ext cx="8925560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ctr" latinLnBrk="1">
              <a:lnSpc>
                <a:spcPts val="3500"/>
              </a:lnSpc>
            </a:pPr>
            <a:r>
              <a:rPr lang="ko-KR" altLang="en-US" sz="2600" b="1" i="0" u="none" strike="noStrike" baseline="0" dirty="0" err="1">
                <a:solidFill>
                  <a:srgbClr val="221E1F"/>
                </a:solidFill>
                <a:latin typeface="+mn-ea"/>
              </a:rPr>
              <a:t>쉐이키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(Shakey)</a:t>
            </a:r>
          </a:p>
          <a:p>
            <a:pPr indent="176213" algn="ctr" latinLnBrk="1">
              <a:lnSpc>
                <a:spcPts val="3500"/>
              </a:lnSpc>
            </a:pPr>
            <a:r>
              <a:rPr lang="ko-KR" altLang="en-US" sz="2600" i="0" u="none" strike="noStrike" baseline="0" dirty="0">
                <a:solidFill>
                  <a:srgbClr val="221E1F"/>
                </a:solidFill>
                <a:latin typeface="+mn-ea"/>
              </a:rPr>
              <a:t>최초의 자율 이동식 로봇</a:t>
            </a:r>
            <a:endParaRPr lang="ko-KR" altLang="en-US" sz="2600" dirty="0">
              <a:latin typeface="+mn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0ED2CB8-9B17-C1D3-CEDF-1C6B9DD93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9" t="9427"/>
          <a:stretch/>
        </p:blipFill>
        <p:spPr>
          <a:xfrm>
            <a:off x="2507672" y="683906"/>
            <a:ext cx="4128656" cy="478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002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CE064-E545-74D9-464C-12A23520A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99F3F881-C6CC-9845-205E-6885EDFB8676}"/>
              </a:ext>
            </a:extLst>
          </p:cNvPr>
          <p:cNvSpPr/>
          <p:nvPr/>
        </p:nvSpPr>
        <p:spPr>
          <a:xfrm>
            <a:off x="0" y="1"/>
            <a:ext cx="9144000" cy="572654"/>
          </a:xfrm>
          <a:prstGeom prst="roundRect">
            <a:avLst>
              <a:gd name="adj" fmla="val 0"/>
            </a:avLst>
          </a:prstGeom>
          <a:solidFill>
            <a:srgbClr val="949AAA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E65D5E8A-CF9B-BC78-F040-9A88DB7066D4}"/>
              </a:ext>
            </a:extLst>
          </p:cNvPr>
          <p:cNvCxnSpPr>
            <a:stCxn id="10" idx="1"/>
          </p:cNvCxnSpPr>
          <p:nvPr/>
        </p:nvCxnSpPr>
        <p:spPr>
          <a:xfrm>
            <a:off x="0" y="286328"/>
            <a:ext cx="9039396" cy="0"/>
          </a:xfrm>
          <a:prstGeom prst="line">
            <a:avLst/>
          </a:prstGeom>
          <a:ln w="38100">
            <a:solidFill>
              <a:srgbClr val="F4ECE0"/>
            </a:soli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88B5177-CD6E-426B-075D-8C882B7279B6}"/>
              </a:ext>
            </a:extLst>
          </p:cNvPr>
          <p:cNvSpPr txBox="1"/>
          <p:nvPr/>
        </p:nvSpPr>
        <p:spPr>
          <a:xfrm>
            <a:off x="3639127" y="73891"/>
            <a:ext cx="1865744" cy="436009"/>
          </a:xfrm>
          <a:prstGeom prst="flowChartTerminator">
            <a:avLst/>
          </a:prstGeom>
          <a:solidFill>
            <a:srgbClr val="F4ECE0"/>
          </a:solidFill>
        </p:spPr>
        <p:txBody>
          <a:bodyPr wrap="square" tIns="36000" bIns="36000" anchor="ctr" anchorCtr="1">
            <a:noAutofit/>
          </a:bodyPr>
          <a:lstStyle/>
          <a:p>
            <a:pPr algn="ctr" latinLnBrk="1">
              <a:lnSpc>
                <a:spcPts val="3500"/>
              </a:lnSpc>
            </a:pPr>
            <a:r>
              <a:rPr lang="en-US" altLang="ko-KR" sz="2300" b="1" i="0" u="none" strike="noStrike" baseline="0" dirty="0">
                <a:solidFill>
                  <a:srgbClr val="949AAA"/>
                </a:solidFill>
                <a:latin typeface="+mn-ea"/>
              </a:rPr>
              <a:t>2011</a:t>
            </a:r>
            <a:r>
              <a:rPr lang="ko-KR" altLang="en-US" sz="2300" b="1" i="0" u="none" strike="noStrike" baseline="0" dirty="0">
                <a:solidFill>
                  <a:srgbClr val="949AAA"/>
                </a:solidFill>
                <a:latin typeface="+mn-ea"/>
              </a:rPr>
              <a:t>년</a:t>
            </a:r>
            <a:endParaRPr lang="ko-KR" altLang="en-US" sz="2300" b="1" dirty="0">
              <a:solidFill>
                <a:srgbClr val="949AAA"/>
              </a:solidFill>
              <a:latin typeface="+mn-ea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43B36665-E702-D1E5-A89C-8AA38E55703F}"/>
              </a:ext>
            </a:extLst>
          </p:cNvPr>
          <p:cNvSpPr/>
          <p:nvPr/>
        </p:nvSpPr>
        <p:spPr>
          <a:xfrm>
            <a:off x="-1" y="5394035"/>
            <a:ext cx="9143999" cy="1463963"/>
          </a:xfrm>
          <a:prstGeom prst="roundRect">
            <a:avLst>
              <a:gd name="adj" fmla="val 0"/>
            </a:avLst>
          </a:prstGeom>
          <a:solidFill>
            <a:srgbClr val="DADCE1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57DD64-5890-D6DA-B409-EED150D271B1}"/>
              </a:ext>
            </a:extLst>
          </p:cNvPr>
          <p:cNvSpPr txBox="1"/>
          <p:nvPr/>
        </p:nvSpPr>
        <p:spPr>
          <a:xfrm>
            <a:off x="113836" y="5794413"/>
            <a:ext cx="8925560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ctr" latinLnBrk="1">
              <a:lnSpc>
                <a:spcPts val="3500"/>
              </a:lnSpc>
            </a:pPr>
            <a:r>
              <a:rPr lang="ko-KR" altLang="en-US" sz="2600" b="1" i="0" u="none" strike="noStrike" baseline="0" dirty="0" err="1">
                <a:solidFill>
                  <a:srgbClr val="221E1F"/>
                </a:solidFill>
                <a:latin typeface="+mn-ea"/>
              </a:rPr>
              <a:t>아시모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(Asimo)</a:t>
            </a:r>
          </a:p>
          <a:p>
            <a:pPr indent="176213" algn="ctr" latinLnBrk="1">
              <a:lnSpc>
                <a:spcPts val="3500"/>
              </a:lnSpc>
            </a:pPr>
            <a:r>
              <a:rPr lang="ko-KR" altLang="en-US" sz="2600" i="0" u="none" strike="noStrike" baseline="0" dirty="0">
                <a:solidFill>
                  <a:srgbClr val="221E1F"/>
                </a:solidFill>
                <a:latin typeface="+mn-ea"/>
              </a:rPr>
              <a:t>세계 최초 </a:t>
            </a:r>
            <a:r>
              <a:rPr lang="en-US" altLang="ko-KR" sz="2600" i="0" u="none" strike="noStrike" baseline="0" dirty="0">
                <a:solidFill>
                  <a:srgbClr val="221E1F"/>
                </a:solidFill>
                <a:latin typeface="+mn-ea"/>
              </a:rPr>
              <a:t>2</a:t>
            </a:r>
            <a:r>
              <a:rPr lang="ko-KR" altLang="en-US" sz="2600" i="0" u="none" strike="noStrike" baseline="0" dirty="0">
                <a:solidFill>
                  <a:srgbClr val="221E1F"/>
                </a:solidFill>
                <a:latin typeface="+mn-ea"/>
              </a:rPr>
              <a:t>족 보행 로봇</a:t>
            </a:r>
            <a:endParaRPr lang="ko-KR" altLang="en-US" sz="2600" dirty="0">
              <a:latin typeface="+mn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4A12A95-CE4C-DA06-CCD5-58EF349E9E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748" y="646545"/>
            <a:ext cx="2556503" cy="5147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977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51598-FC5B-2EAE-D916-246C86565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3E639BD4-CE41-946C-D5B3-46341D2ABC63}"/>
              </a:ext>
            </a:extLst>
          </p:cNvPr>
          <p:cNvSpPr/>
          <p:nvPr/>
        </p:nvSpPr>
        <p:spPr>
          <a:xfrm>
            <a:off x="0" y="1"/>
            <a:ext cx="9144000" cy="572654"/>
          </a:xfrm>
          <a:prstGeom prst="roundRect">
            <a:avLst>
              <a:gd name="adj" fmla="val 0"/>
            </a:avLst>
          </a:prstGeom>
          <a:solidFill>
            <a:srgbClr val="A4DBD9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E06234C1-1B92-4D8B-BA1A-82E912BBA247}"/>
              </a:ext>
            </a:extLst>
          </p:cNvPr>
          <p:cNvCxnSpPr>
            <a:stCxn id="10" idx="1"/>
          </p:cNvCxnSpPr>
          <p:nvPr/>
        </p:nvCxnSpPr>
        <p:spPr>
          <a:xfrm>
            <a:off x="0" y="286328"/>
            <a:ext cx="9039396" cy="0"/>
          </a:xfrm>
          <a:prstGeom prst="line">
            <a:avLst/>
          </a:prstGeom>
          <a:ln w="38100">
            <a:solidFill>
              <a:srgbClr val="F4ECE0"/>
            </a:solidFill>
            <a:prstDash val="lg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BD433AC-DECD-8A2C-69D7-FCF995279F71}"/>
              </a:ext>
            </a:extLst>
          </p:cNvPr>
          <p:cNvSpPr txBox="1"/>
          <p:nvPr/>
        </p:nvSpPr>
        <p:spPr>
          <a:xfrm>
            <a:off x="3583709" y="73891"/>
            <a:ext cx="1976580" cy="436009"/>
          </a:xfrm>
          <a:prstGeom prst="flowChartTerminator">
            <a:avLst/>
          </a:prstGeom>
          <a:solidFill>
            <a:srgbClr val="F4ECE0"/>
          </a:solidFill>
        </p:spPr>
        <p:txBody>
          <a:bodyPr wrap="square" tIns="36000" bIns="36000" anchor="ctr" anchorCtr="0">
            <a:noAutofit/>
          </a:bodyPr>
          <a:lstStyle/>
          <a:p>
            <a:pPr algn="ctr" latinLnBrk="1">
              <a:lnSpc>
                <a:spcPts val="3500"/>
              </a:lnSpc>
            </a:pPr>
            <a:r>
              <a:rPr lang="en-US" altLang="ko-KR" sz="2300" b="1" i="0" u="none" strike="noStrike" baseline="0" dirty="0">
                <a:solidFill>
                  <a:srgbClr val="949AAA"/>
                </a:solidFill>
                <a:latin typeface="+mn-ea"/>
              </a:rPr>
              <a:t>2015</a:t>
            </a:r>
            <a:r>
              <a:rPr lang="ko-KR" altLang="en-US" sz="2300" b="1" i="0" u="none" strike="noStrike" baseline="0" dirty="0">
                <a:solidFill>
                  <a:srgbClr val="949AAA"/>
                </a:solidFill>
                <a:latin typeface="+mn-ea"/>
              </a:rPr>
              <a:t>년</a:t>
            </a:r>
            <a:endParaRPr lang="ko-KR" altLang="en-US" sz="2300" b="1" dirty="0">
              <a:solidFill>
                <a:srgbClr val="949AAA"/>
              </a:solidFill>
              <a:latin typeface="+mn-ea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D833589-8C06-BB9D-71D5-D6B76F5AB1C7}"/>
              </a:ext>
            </a:extLst>
          </p:cNvPr>
          <p:cNvSpPr/>
          <p:nvPr/>
        </p:nvSpPr>
        <p:spPr>
          <a:xfrm>
            <a:off x="-1" y="5624945"/>
            <a:ext cx="9143999" cy="1233053"/>
          </a:xfrm>
          <a:prstGeom prst="roundRect">
            <a:avLst>
              <a:gd name="adj" fmla="val 0"/>
            </a:avLst>
          </a:prstGeom>
          <a:solidFill>
            <a:srgbClr val="D7EEEE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EE6EA9-2B67-FAB5-1267-96EAAABD0E4E}"/>
              </a:ext>
            </a:extLst>
          </p:cNvPr>
          <p:cNvSpPr txBox="1"/>
          <p:nvPr/>
        </p:nvSpPr>
        <p:spPr>
          <a:xfrm>
            <a:off x="-1" y="5819323"/>
            <a:ext cx="9153234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ctr" latinLnBrk="1">
              <a:lnSpc>
                <a:spcPts val="3500"/>
              </a:lnSpc>
            </a:pPr>
            <a:r>
              <a:rPr lang="ko-KR" altLang="en-US" sz="2600" b="1" i="0" u="none" strike="noStrike" baseline="0" dirty="0" err="1">
                <a:solidFill>
                  <a:srgbClr val="221E1F"/>
                </a:solidFill>
                <a:latin typeface="+mn-ea"/>
              </a:rPr>
              <a:t>휴보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(Hubo)</a:t>
            </a:r>
          </a:p>
          <a:p>
            <a:pPr indent="176213" algn="ctr" latinLnBrk="1">
              <a:lnSpc>
                <a:spcPts val="3500"/>
              </a:lnSpc>
            </a:pPr>
            <a:r>
              <a:rPr lang="ko-KR" altLang="en-US" sz="2600" i="0" u="none" strike="noStrike" spc="-150" baseline="0" dirty="0">
                <a:solidFill>
                  <a:srgbClr val="221E1F"/>
                </a:solidFill>
                <a:latin typeface="+mn-ea"/>
              </a:rPr>
              <a:t>세계 재난 구조 대회에서 우승한 우리나라 최초 </a:t>
            </a:r>
            <a:r>
              <a:rPr lang="en-US" altLang="ko-KR" sz="2600" i="0" u="none" strike="noStrike" spc="-150" baseline="0" dirty="0">
                <a:solidFill>
                  <a:srgbClr val="221E1F"/>
                </a:solidFill>
                <a:latin typeface="+mn-ea"/>
              </a:rPr>
              <a:t>2</a:t>
            </a:r>
            <a:r>
              <a:rPr lang="ko-KR" altLang="en-US" sz="2600" i="0" u="none" strike="noStrike" spc="-150" baseline="0" dirty="0">
                <a:solidFill>
                  <a:srgbClr val="221E1F"/>
                </a:solidFill>
                <a:latin typeface="+mn-ea"/>
              </a:rPr>
              <a:t>족 보행 로봇</a:t>
            </a:r>
            <a:endParaRPr lang="ko-KR" altLang="en-US" sz="2600" spc="-150" dirty="0">
              <a:latin typeface="+mn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0EAB2B4-6B86-7769-FD80-FD5CE7F325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483" y="646767"/>
            <a:ext cx="3752336" cy="5164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841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DDF82C-15CA-E41F-C2E0-FA7941EE8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9B8A2182-B8E0-61E3-C9AA-931DBA4E7EA7}"/>
              </a:ext>
            </a:extLst>
          </p:cNvPr>
          <p:cNvSpPr/>
          <p:nvPr/>
        </p:nvSpPr>
        <p:spPr>
          <a:xfrm>
            <a:off x="0" y="1"/>
            <a:ext cx="9144000" cy="572654"/>
          </a:xfrm>
          <a:prstGeom prst="roundRect">
            <a:avLst>
              <a:gd name="adj" fmla="val 0"/>
            </a:avLst>
          </a:prstGeom>
          <a:solidFill>
            <a:srgbClr val="F69787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DB79D5E7-A7B5-EF1E-399F-CC052AFB410F}"/>
              </a:ext>
            </a:extLst>
          </p:cNvPr>
          <p:cNvCxnSpPr>
            <a:stCxn id="10" idx="1"/>
          </p:cNvCxnSpPr>
          <p:nvPr/>
        </p:nvCxnSpPr>
        <p:spPr>
          <a:xfrm>
            <a:off x="0" y="286328"/>
            <a:ext cx="9039396" cy="0"/>
          </a:xfrm>
          <a:prstGeom prst="line">
            <a:avLst/>
          </a:prstGeom>
          <a:ln w="38100">
            <a:solidFill>
              <a:srgbClr val="F4ECE0"/>
            </a:solidFill>
            <a:prstDash val="lg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D6E8F2DA-26BA-8AB3-C3E4-575BF1E4FB32}"/>
              </a:ext>
            </a:extLst>
          </p:cNvPr>
          <p:cNvSpPr/>
          <p:nvPr/>
        </p:nvSpPr>
        <p:spPr>
          <a:xfrm>
            <a:off x="-1" y="5763492"/>
            <a:ext cx="9143999" cy="1094506"/>
          </a:xfrm>
          <a:prstGeom prst="roundRect">
            <a:avLst>
              <a:gd name="adj" fmla="val 0"/>
            </a:avLst>
          </a:prstGeom>
          <a:solidFill>
            <a:srgbClr val="FBD0C4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849DAE-81A1-0E21-7A83-C3915C81F85A}"/>
              </a:ext>
            </a:extLst>
          </p:cNvPr>
          <p:cNvSpPr txBox="1"/>
          <p:nvPr/>
        </p:nvSpPr>
        <p:spPr>
          <a:xfrm>
            <a:off x="73034" y="5833592"/>
            <a:ext cx="9070966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ctr" latinLnBrk="1">
              <a:lnSpc>
                <a:spcPts val="3500"/>
              </a:lnSpc>
            </a:pPr>
            <a:r>
              <a:rPr lang="ko-KR" altLang="en-US" sz="2600" b="1" i="0" u="none" strike="noStrike" baseline="0" dirty="0" err="1">
                <a:solidFill>
                  <a:srgbClr val="221E1F"/>
                </a:solidFill>
                <a:latin typeface="+mn-ea"/>
              </a:rPr>
              <a:t>스팟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(Spot)</a:t>
            </a:r>
          </a:p>
          <a:p>
            <a:pPr indent="176213" algn="ctr" latinLnBrk="1">
              <a:lnSpc>
                <a:spcPts val="3500"/>
              </a:lnSpc>
            </a:pPr>
            <a:r>
              <a:rPr lang="ko-KR" altLang="en-US" sz="2600" i="0" u="none" strike="noStrike" baseline="0" dirty="0">
                <a:solidFill>
                  <a:srgbClr val="221E1F"/>
                </a:solidFill>
                <a:latin typeface="+mn-ea"/>
              </a:rPr>
              <a:t>뛰어난 지형 접근성을 갖춘 </a:t>
            </a:r>
            <a:r>
              <a:rPr lang="en-US" altLang="ko-KR" sz="2600" i="0" u="none" strike="noStrike" baseline="0" dirty="0">
                <a:solidFill>
                  <a:srgbClr val="221E1F"/>
                </a:solidFill>
                <a:latin typeface="+mn-ea"/>
              </a:rPr>
              <a:t>4</a:t>
            </a:r>
            <a:r>
              <a:rPr lang="ko-KR" altLang="en-US" sz="2600" i="0" u="none" strike="noStrike" baseline="0" dirty="0">
                <a:solidFill>
                  <a:srgbClr val="221E1F"/>
                </a:solidFill>
                <a:latin typeface="+mn-ea"/>
              </a:rPr>
              <a:t>족 보행 로봇</a:t>
            </a:r>
            <a:endParaRPr lang="ko-KR" altLang="en-US" sz="2600" dirty="0">
              <a:latin typeface="+mn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99447F-A865-3439-6450-4B9E458E47BA}"/>
              </a:ext>
            </a:extLst>
          </p:cNvPr>
          <p:cNvSpPr txBox="1"/>
          <p:nvPr/>
        </p:nvSpPr>
        <p:spPr>
          <a:xfrm>
            <a:off x="3583709" y="73891"/>
            <a:ext cx="1976580" cy="436009"/>
          </a:xfrm>
          <a:prstGeom prst="flowChartTerminator">
            <a:avLst/>
          </a:prstGeom>
          <a:solidFill>
            <a:srgbClr val="F4ECE0"/>
          </a:solidFill>
        </p:spPr>
        <p:txBody>
          <a:bodyPr wrap="square" tIns="36000" bIns="36000" anchor="ctr" anchorCtr="0">
            <a:noAutofit/>
          </a:bodyPr>
          <a:lstStyle/>
          <a:p>
            <a:pPr algn="ctr" latinLnBrk="1">
              <a:lnSpc>
                <a:spcPts val="3500"/>
              </a:lnSpc>
            </a:pPr>
            <a:r>
              <a:rPr lang="ko-KR" altLang="en-US" sz="2300" b="1" i="0" u="none" strike="noStrike" baseline="0" dirty="0">
                <a:solidFill>
                  <a:srgbClr val="949AAA"/>
                </a:solidFill>
                <a:latin typeface="+mn-ea"/>
              </a:rPr>
              <a:t>현재</a:t>
            </a:r>
            <a:endParaRPr lang="ko-KR" altLang="en-US" sz="2300" b="1" dirty="0">
              <a:solidFill>
                <a:srgbClr val="949AAA"/>
              </a:solidFill>
              <a:latin typeface="+mn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0BB50A2-FAEA-3563-DCD6-18C941C5B1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112" y="1117817"/>
            <a:ext cx="6641776" cy="422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783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5B2E72-2B9D-C987-A062-257ACF145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AC13730E-B5D5-15B3-137A-6D34F63E5842}"/>
              </a:ext>
            </a:extLst>
          </p:cNvPr>
          <p:cNvSpPr/>
          <p:nvPr/>
        </p:nvSpPr>
        <p:spPr>
          <a:xfrm>
            <a:off x="0" y="1"/>
            <a:ext cx="9144000" cy="572654"/>
          </a:xfrm>
          <a:prstGeom prst="roundRect">
            <a:avLst>
              <a:gd name="adj" fmla="val 0"/>
            </a:avLst>
          </a:prstGeom>
          <a:solidFill>
            <a:srgbClr val="F69787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162E163C-CA07-9343-8887-925AED758C58}"/>
              </a:ext>
            </a:extLst>
          </p:cNvPr>
          <p:cNvCxnSpPr>
            <a:stCxn id="10" idx="1"/>
          </p:cNvCxnSpPr>
          <p:nvPr/>
        </p:nvCxnSpPr>
        <p:spPr>
          <a:xfrm>
            <a:off x="0" y="286328"/>
            <a:ext cx="9039396" cy="0"/>
          </a:xfrm>
          <a:prstGeom prst="line">
            <a:avLst/>
          </a:prstGeom>
          <a:ln w="38100">
            <a:solidFill>
              <a:srgbClr val="F4ECE0"/>
            </a:solidFill>
            <a:prstDash val="lg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04552CE-C234-C888-13DD-3E26B516FBCD}"/>
              </a:ext>
            </a:extLst>
          </p:cNvPr>
          <p:cNvSpPr/>
          <p:nvPr/>
        </p:nvSpPr>
        <p:spPr>
          <a:xfrm>
            <a:off x="-1" y="5588000"/>
            <a:ext cx="9143999" cy="1269998"/>
          </a:xfrm>
          <a:prstGeom prst="roundRect">
            <a:avLst>
              <a:gd name="adj" fmla="val 0"/>
            </a:avLst>
          </a:prstGeom>
          <a:solidFill>
            <a:srgbClr val="FBD0C4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820692-8817-514B-3784-A5B142EFDA46}"/>
              </a:ext>
            </a:extLst>
          </p:cNvPr>
          <p:cNvSpPr txBox="1"/>
          <p:nvPr/>
        </p:nvSpPr>
        <p:spPr>
          <a:xfrm>
            <a:off x="73034" y="5833592"/>
            <a:ext cx="9070964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ctr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아틀라스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(Atlas)</a:t>
            </a:r>
          </a:p>
          <a:p>
            <a:pPr algn="ctr" latinLnBrk="1">
              <a:lnSpc>
                <a:spcPts val="3500"/>
              </a:lnSpc>
            </a:pPr>
            <a:r>
              <a:rPr lang="ko-KR" altLang="en-US" sz="2600" i="0" u="none" strike="noStrike" baseline="0" dirty="0">
                <a:solidFill>
                  <a:srgbClr val="221E1F"/>
                </a:solidFill>
                <a:latin typeface="+mn-ea"/>
              </a:rPr>
              <a:t>자연스러운 움직임을 가지는 완전 자율 직립 </a:t>
            </a:r>
            <a:r>
              <a:rPr lang="en-US" altLang="ko-KR" sz="2600" i="0" u="none" strike="noStrike" baseline="0" dirty="0">
                <a:solidFill>
                  <a:srgbClr val="221E1F"/>
                </a:solidFill>
                <a:latin typeface="+mn-ea"/>
              </a:rPr>
              <a:t>2</a:t>
            </a:r>
            <a:r>
              <a:rPr lang="ko-KR" altLang="en-US" sz="2600" i="0" u="none" strike="noStrike" baseline="0" dirty="0">
                <a:solidFill>
                  <a:srgbClr val="221E1F"/>
                </a:solidFill>
                <a:latin typeface="+mn-ea"/>
              </a:rPr>
              <a:t>족 보행 로봇</a:t>
            </a:r>
            <a:endParaRPr lang="ko-KR" altLang="en-US" sz="2600" dirty="0">
              <a:latin typeface="+mn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90EF9F-0F99-3182-A606-D7CD2B0A626C}"/>
              </a:ext>
            </a:extLst>
          </p:cNvPr>
          <p:cNvSpPr txBox="1"/>
          <p:nvPr/>
        </p:nvSpPr>
        <p:spPr>
          <a:xfrm>
            <a:off x="3583709" y="73891"/>
            <a:ext cx="1976580" cy="436009"/>
          </a:xfrm>
          <a:prstGeom prst="flowChartTerminator">
            <a:avLst/>
          </a:prstGeom>
          <a:solidFill>
            <a:srgbClr val="F4ECE0"/>
          </a:solidFill>
        </p:spPr>
        <p:txBody>
          <a:bodyPr wrap="square" tIns="36000" bIns="36000" anchor="ctr" anchorCtr="0">
            <a:noAutofit/>
          </a:bodyPr>
          <a:lstStyle/>
          <a:p>
            <a:pPr algn="ctr" latinLnBrk="1">
              <a:lnSpc>
                <a:spcPts val="3500"/>
              </a:lnSpc>
            </a:pPr>
            <a:r>
              <a:rPr lang="ko-KR" altLang="en-US" sz="2300" b="1" i="0" u="none" strike="noStrike" baseline="0" dirty="0">
                <a:solidFill>
                  <a:srgbClr val="949AAA"/>
                </a:solidFill>
                <a:latin typeface="+mn-ea"/>
              </a:rPr>
              <a:t>현재</a:t>
            </a:r>
            <a:endParaRPr lang="ko-KR" altLang="en-US" sz="2300" b="1" dirty="0">
              <a:solidFill>
                <a:srgbClr val="949AAA"/>
              </a:solidFill>
              <a:latin typeface="+mn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E224706-95AD-88A4-B9B1-FD91D8A063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988" y="646545"/>
            <a:ext cx="2497056" cy="521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8550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209</TotalTime>
  <Words>131</Words>
  <Application>Microsoft Office PowerPoint</Application>
  <PresentationFormat>화면 슬라이드 쇼(4:3)</PresentationFormat>
  <Paragraphs>27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Candara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5</cp:revision>
  <dcterms:created xsi:type="dcterms:W3CDTF">2024-12-18T08:11:48Z</dcterms:created>
  <dcterms:modified xsi:type="dcterms:W3CDTF">2026-01-15T00:24:27Z</dcterms:modified>
</cp:coreProperties>
</file>